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4597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math#pid=68eef94d1e46103c3b208102#tid=68f59daf0d4748000964d79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575304" y="5541264"/>
            <a:ext cx="5038344" cy="5394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>
              <a:lnSpc>
                <a:spcPct val="100000"/>
              </a:lnSpc>
            </a:pPr>
            <a:r>
              <a:rPr lang="en-US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高中数学 选择性必修 第三册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b36fde2f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攻略识别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f623467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攻略解读</a:t>
            </a:r>
            <a:endParaRPr lang="en-US" sz="20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aa8f94a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338328"/>
            <a:ext cx="1490472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548640" y="338328"/>
            <a:ext cx="1490472" cy="5486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攻略应用</a:t>
            </a:r>
            <a:endParaRPr lang="en-US" sz="20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8887bb56.fixed?pid=2ae8bdca5&amp;color=195,214,0&amp;bbb=1"/>
          <p:cNvSpPr/>
          <p:nvPr/>
        </p:nvSpPr>
        <p:spPr>
          <a:xfrm>
            <a:off x="2414016" y="1545336"/>
            <a:ext cx="7196328" cy="96926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600"/>
              </a:lnSpc>
            </a:pPr>
            <a:r>
              <a:rPr lang="en-US" altLang="zh-CN" sz="5400" b="1" i="0" dirty="0">
                <a:solidFill>
                  <a:srgbClr val="C3D6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通法攻略</a:t>
            </a:r>
            <a:endParaRPr lang="en-US" altLang="zh-CN" sz="5400" dirty="0"/>
          </a:p>
        </p:txBody>
      </p:sp>
      <p:sp>
        <p:nvSpPr>
          <p:cNvPr id="3" name="C_2_BD#e8887bb56.fixed?pid=2ae8bdca5&amp;color=255,255,255&amp;bbb=1"/>
          <p:cNvSpPr/>
          <p:nvPr/>
        </p:nvSpPr>
        <p:spPr>
          <a:xfrm>
            <a:off x="0" y="2880360"/>
            <a:ext cx="12188952" cy="79552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概率结合数列模型</a:t>
            </a:r>
            <a:endParaRPr lang="en-US" altLang="zh-CN" sz="4400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4_BD#f87ff0d25?pid=b36fde2fd&amp;color=0,0,0&amp;bt=1&amp;bbb=1&amp;hb=1"/>
              <p:cNvSpPr/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</a:t>
                </a:r>
                <a:r>
                  <a:rPr lang="en-US" altLang="zh-CN" sz="18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概率与数列的结合问题，常常以概率、统计为命题情境，同时考查等差数列</a:t>
                </a:r>
                <a:r>
                  <a:rPr lang="en-US" altLang="zh-CN" sz="18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、等比数列的判定及其前</a:t>
                </a:r>
              </a:p>
              <a:p>
                <a:pPr latinLnBrk="1">
                  <a:lnSpc>
                    <a:spcPts val="3100"/>
                  </a:lnSpc>
                </a:pPr>
                <a14:m>
                  <m:oMath xmlns:m="http://schemas.openxmlformats.org/officeDocument/2006/math">
                    <m:r>
                      <a:rPr lang="en-US" altLang="zh-CN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项和，或建立关于概率的递推关系，解题时要准确把握题中所涉及的事件，明确其所属的事件类型.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4_BD#f87ff0d25?pid=b36fde2fd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773430"/>
              </a:xfrm>
              <a:prstGeom prst="rect">
                <a:avLst/>
              </a:prstGeom>
              <a:blipFill>
                <a:blip r:embed="rId3"/>
                <a:stretch>
                  <a:fillRect l="-579" r="-1331" b="-1811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665babcf2?pid=ff623467b&amp;color=0,0,0&amp;tib=255,255,255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42616" y="1080000"/>
            <a:ext cx="6903720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4_BD.1_1#74b0446f8?vop=1&amp;pid=aa8f94ae2&amp;color=0,0,0&amp;bt=1&amp;bbb=1&amp;hb=1"/>
              <p:cNvSpPr/>
              <p:nvPr/>
            </p:nvSpPr>
            <p:spPr>
              <a:xfrm>
                <a:off x="832104" y="1080000"/>
                <a:ext cx="10533888" cy="5920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示例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入冬以来，东北成为全国旅游和网络话题的“顶流”.某城市洗浴中心为给顾客更好的体验，推出了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两个套餐，并在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App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平台</a:t>
                </a:r>
              </a:p>
              <a:p>
                <a:pPr latinLnBrk="1">
                  <a:lnSpc>
                    <a:spcPts val="2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上推出了优惠券活动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，顾客可自由选择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两个套餐之一.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4_BD.1_1#74b0446f8?vop=1&amp;pid=aa8f94ae2&amp;color=0,0,0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592011"/>
              </a:xfrm>
              <a:prstGeom prst="rect">
                <a:avLst/>
              </a:prstGeom>
              <a:blipFill>
                <a:blip r:embed="rId3"/>
                <a:stretch>
                  <a:fillRect l="-1042" r="-174" b="-18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BD.2_1#c19afe749?vop=1&amp;pid=74b0446f8&amp;color=0,0,0&amp;bbb=1&amp;hb=1"/>
              <p:cNvSpPr/>
              <p:nvPr/>
            </p:nvSpPr>
            <p:spPr>
              <a:xfrm>
                <a:off x="832104" y="1675440"/>
                <a:ext cx="10533888" cy="73171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若购买优惠券的顾客选择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套餐的概率为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，选择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套餐的概率为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，并且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𝐴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套餐可以用一张优惠券，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𝐵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套餐可以用两张优惠券</a:t>
                </a: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，记</a:t>
                </a:r>
              </a:p>
              <a:p>
                <a:pPr latinLnBrk="1">
                  <a:lnSpc>
                    <a:spcPts val="24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App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平台累计销售优惠券为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张的概率为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BD.2_1#c19afe749?vop=1&amp;pid=74b0446f8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75440"/>
                <a:ext cx="10533888" cy="731711"/>
              </a:xfrm>
              <a:prstGeom prst="rect">
                <a:avLst/>
              </a:prstGeom>
              <a:blipFill>
                <a:blip r:embed="rId4"/>
                <a:stretch>
                  <a:fillRect l="-1042" b="-15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EX.3_1#c19afe749?vop=1&amp;pid=74b0446f8&amp;color=0,0,0&amp;bbb=1&amp;hb=1"/>
              <p:cNvSpPr/>
              <p:nvPr/>
            </p:nvSpPr>
            <p:spPr>
              <a:xfrm>
                <a:off x="832104" y="2412040"/>
                <a:ext cx="10533888" cy="8576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条件涉及到的概率存在递推关系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因此考虑根据题意利用全概率公式得到概率间的递推公式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再利用构造法求得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微软雅黑" pitchFamily="34" charset="0"/>
                  <a:ea typeface="微软雅黑" pitchFamily="34" charset="-122"/>
                  <a:cs typeface="微软雅黑" pitchFamily="34" charset="-120"/>
                </a:endParaRPr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是常数列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从而得解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EX.3_1#c19afe749?vop=1&amp;pid=74b0446f8&amp;color=0,0,0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2412040"/>
                <a:ext cx="10533888" cy="857631"/>
              </a:xfrm>
              <a:prstGeom prst="rect">
                <a:avLst/>
              </a:prstGeom>
              <a:blipFill>
                <a:blip r:embed="rId5"/>
                <a:stretch>
                  <a:fillRect l="-1042" r="-463" b="-78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QO_5_AS.4_1#c19afe749?vop=1&amp;pid=74b0446f8&amp;color=0,0,0&amp;bbb=1"/>
              <p:cNvSpPr/>
              <p:nvPr/>
            </p:nvSpPr>
            <p:spPr>
              <a:xfrm>
                <a:off x="832104" y="3280974"/>
                <a:ext cx="10533888" cy="268643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6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由题意可知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其中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≥3)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×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是首项为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1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的常数列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=1(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(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≥2)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6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又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所以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是首项为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公比为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的等比数列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endParaRPr lang="en-US" altLang="zh-CN" sz="14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故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即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9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40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−1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5" name="QO_5_AS.4_1#c19afe749?vop=1&amp;pid=74b0446f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3280974"/>
                <a:ext cx="10533888" cy="2686431"/>
              </a:xfrm>
              <a:prstGeom prst="rect">
                <a:avLst/>
              </a:prstGeom>
              <a:blipFill>
                <a:blip r:embed="rId6"/>
                <a:stretch>
                  <a:fillRect l="-1042" b="-226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5_BD.5_1#e2463efd2?vop=1&amp;pid=74b0446f8&amp;color=0,0,0&amp;bt=1&amp;bbb=1"/>
              <p:cNvSpPr/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（2）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记（1）中所得概率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的值构成数列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}(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∈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1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𝐍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∗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)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的最值.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2" name="QO_5_BD.5_1#e2463efd2?vop=1&amp;pid=74b0446f8&amp;color=0,0,0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080000"/>
                <a:ext cx="10533888" cy="281623"/>
              </a:xfrm>
              <a:prstGeom prst="rect">
                <a:avLst/>
              </a:prstGeom>
              <a:blipFill>
                <a:blip r:embed="rId3"/>
                <a:stretch>
                  <a:fillRect l="-1042" b="-3913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5_EX.6_1#e2463efd2?vop=1&amp;pid=74b0446f8&amp;color=0,0,0&amp;bbb=1"/>
              <p:cNvSpPr/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25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攻略审题</a:t>
                </a:r>
                <a:r>
                  <a:rPr lang="en-US" altLang="zh-CN" sz="1400" b="1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（1）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中结论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分类讨论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为偶数与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为奇数两种情况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结合数列的单调性即可得解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3" name="QO_5_EX.6_1#e2463efd2?vop=1&amp;pid=74b0446f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404548"/>
                <a:ext cx="10533888" cy="281623"/>
              </a:xfrm>
              <a:prstGeom prst="rect">
                <a:avLst/>
              </a:prstGeom>
              <a:blipFill>
                <a:blip r:embed="rId4"/>
                <a:stretch>
                  <a:fillRect l="-1042" b="-3617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5_AS.7_1#e2463efd2?vop=1&amp;pid=74b0446f8&amp;color=0,0,0&amp;bbb=1"/>
              <p:cNvSpPr/>
              <p:nvPr/>
            </p:nvSpPr>
            <p:spPr>
              <a:xfrm>
                <a:off x="832104" y="1690870"/>
                <a:ext cx="10533888" cy="133940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3700"/>
                  </a:lnSpc>
                </a:pPr>
                <a:r>
                  <a:rPr lang="en-US" altLang="zh-CN" sz="1400" b="1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攻略解析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为偶数时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&gt;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递减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最大项为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；</a:t>
                </a:r>
                <a:endParaRPr lang="en-US" altLang="zh-CN" sz="1400" dirty="0"/>
              </a:p>
              <a:p>
                <a:pPr latinLnBrk="1">
                  <a:lnSpc>
                    <a:spcPts val="37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𝑛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为奇数时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+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(−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−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3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⋅</m:t>
                    </m:r>
                    <m:sSup>
                      <m:sSup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p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(</m:t>
                        </m:r>
                        <m:f>
                          <m:fPr>
                            <m:ctrlPr>
                              <a:rPr lang="en-US" altLang="zh-CN" sz="14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微软雅黑" pitchFamily="34" charset="-120"/>
                              </a:rPr>
                            </m:ctrlPr>
                          </m:fPr>
                          <m:num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3</m:t>
                            </m:r>
                          </m:num>
                          <m:den>
                            <m:r>
                              <a:rPr lang="en-US" altLang="zh-CN" sz="1400" b="0" i="0">
                                <a:solidFill>
                                  <a:srgbClr val="000000"/>
                                </a:solidFill>
                                <a:latin typeface="Cambria Math" pitchFamily="34" charset="0"/>
                                <a:ea typeface="Cambria Math" pitchFamily="34" charset="-122"/>
                                <a:cs typeface="Cambria Math" pitchFamily="34" charset="-120"/>
                              </a:rPr>
                              <m:t>5</m:t>
                            </m:r>
                          </m:den>
                        </m:f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)</m:t>
                        </m:r>
                      </m:e>
                      <m:sup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p>
                    </m:sSup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&lt;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,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此时数列</a:t>
                </a:r>
                <a14:m>
                  <m:oMath xmlns:m="http://schemas.openxmlformats.org/officeDocument/2006/math"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{</m:t>
                    </m:r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}</m:t>
                    </m:r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递增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最小项为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1400" b="0" i="0">
                        <a:solidFill>
                          <a:srgbClr val="000000"/>
                        </a:solidFill>
                        <a:latin typeface="Cambria Math" pitchFamily="34" charset="0"/>
                        <a:ea typeface="Cambria Math" pitchFamily="34" charset="-122"/>
                        <a:cs typeface="Cambria Math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  <a:p>
                <a:pPr latinLnBrk="1">
                  <a:lnSpc>
                    <a:spcPts val="3400"/>
                  </a:lnSpc>
                </a:pPr>
                <a:r>
                  <a:rPr lang="en-US" altLang="zh-CN" sz="1400" b="0" i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综上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sSubPr>
                      <m:e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的最大值为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19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25</m:t>
                        </m:r>
                      </m:den>
                    </m:f>
                  </m:oMath>
                </a14:m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，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楷体" pitchFamily="34" charset="-122"/>
                    <a:cs typeface="微软雅黑" pitchFamily="34" charset="-120"/>
                  </a:rPr>
                  <a:t>最小值为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14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微软雅黑" pitchFamily="34" charset="-120"/>
                          </a:rPr>
                        </m:ctrlPr>
                      </m:fPr>
                      <m:num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2</m:t>
                        </m:r>
                      </m:num>
                      <m:den>
                        <m:r>
                          <a:rPr lang="en-US" altLang="zh-CN" sz="1400" b="0" i="0">
                            <a:solidFill>
                              <a:srgbClr val="000000"/>
                            </a:solidFill>
                            <a:latin typeface="Cambria Math" pitchFamily="34" charset="0"/>
                            <a:ea typeface="Cambria Math" pitchFamily="34" charset="-122"/>
                            <a:cs typeface="Cambria Math" pitchFamily="34" charset="-12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 </a:t>
                </a:r>
                <a:r>
                  <a:rPr lang="en-US" altLang="zh-CN" sz="1400" b="0" i="0" dirty="0">
                    <a:solidFill>
                      <a:srgbClr val="000000"/>
                    </a:solidFill>
                    <a:latin typeface="微软雅黑" pitchFamily="34" charset="0"/>
                    <a:ea typeface="微软雅黑" pitchFamily="34" charset="-122"/>
                    <a:cs typeface="微软雅黑" pitchFamily="34" charset="-120"/>
                  </a:rPr>
                  <a:t>.</a:t>
                </a:r>
                <a:endParaRPr lang="en-US" altLang="zh-CN" sz="1400" dirty="0"/>
              </a:p>
            </p:txBody>
          </p:sp>
        </mc:Choice>
        <mc:Fallback>
          <p:sp>
            <p:nvSpPr>
              <p:cNvPr id="4" name="QO_5_AS.7_1#e2463efd2?vop=1&amp;pid=74b0446f8&amp;color=0,0,0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2104" y="1690870"/>
                <a:ext cx="10533888" cy="1339406"/>
              </a:xfrm>
              <a:prstGeom prst="rect">
                <a:avLst/>
              </a:prstGeom>
              <a:blipFill>
                <a:blip r:embed="rId5"/>
                <a:stretch>
                  <a:fillRect l="-1042" b="-454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344</Words>
  <Application>Microsoft Office PowerPoint</Application>
  <PresentationFormat>宽屏</PresentationFormat>
  <Paragraphs>27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SimHei</vt:lpstr>
      <vt:lpstr>SimSun</vt:lpstr>
      <vt:lpstr>微软雅黑</vt:lpstr>
      <vt:lpstr>Arial</vt:lpstr>
      <vt:lpstr>Cambria Math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2</cp:revision>
  <dcterms:created xsi:type="dcterms:W3CDTF">2025-10-20T02:41:19Z</dcterms:created>
  <dcterms:modified xsi:type="dcterms:W3CDTF">2025-10-20T02:52:48Z</dcterms:modified>
  <cp:category/>
  <cp:contentStatus/>
</cp:coreProperties>
</file>